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340" r:id="rId3"/>
    <p:sldId id="279" r:id="rId4"/>
    <p:sldId id="320" r:id="rId5"/>
    <p:sldId id="339" r:id="rId6"/>
    <p:sldId id="348" r:id="rId7"/>
    <p:sldId id="280" r:id="rId8"/>
    <p:sldId id="274" r:id="rId9"/>
    <p:sldId id="353" r:id="rId10"/>
    <p:sldId id="350" r:id="rId11"/>
    <p:sldId id="341" r:id="rId12"/>
    <p:sldId id="268" r:id="rId13"/>
    <p:sldId id="332" r:id="rId14"/>
    <p:sldId id="333" r:id="rId15"/>
    <p:sldId id="300" r:id="rId16"/>
    <p:sldId id="354" r:id="rId17"/>
    <p:sldId id="326" r:id="rId18"/>
    <p:sldId id="334" r:id="rId19"/>
    <p:sldId id="327" r:id="rId20"/>
    <p:sldId id="335" r:id="rId21"/>
    <p:sldId id="328" r:id="rId22"/>
    <p:sldId id="329" r:id="rId23"/>
    <p:sldId id="330" r:id="rId24"/>
    <p:sldId id="336" r:id="rId25"/>
    <p:sldId id="278" r:id="rId26"/>
    <p:sldId id="342" r:id="rId27"/>
    <p:sldId id="344" r:id="rId28"/>
    <p:sldId id="337" r:id="rId29"/>
    <p:sldId id="321" r:id="rId30"/>
    <p:sldId id="322" r:id="rId31"/>
    <p:sldId id="324" r:id="rId32"/>
    <p:sldId id="343" r:id="rId33"/>
    <p:sldId id="325" r:id="rId34"/>
    <p:sldId id="338" r:id="rId35"/>
    <p:sldId id="281" r:id="rId36"/>
    <p:sldId id="355" r:id="rId37"/>
  </p:sldIdLst>
  <p:sldSz cx="12192000" cy="6858000"/>
  <p:notesSz cx="6858000" cy="9144000"/>
  <p:embeddedFontLst>
    <p:embeddedFont>
      <p:font typeface="에스코어 드림 6 Bold" panose="020B0703030302020204" pitchFamily="34" charset="-127"/>
      <p:bold r:id="rId38"/>
    </p:embeddedFont>
    <p:embeddedFont>
      <p:font typeface="세방고딕 Bold" panose="00000800000000000000" pitchFamily="2" charset="-127"/>
      <p:bold r:id="rId39"/>
    </p:embeddedFont>
    <p:embeddedFont>
      <p:font typeface="에스코어 드림 4 Regular" panose="020B0503030302020204" pitchFamily="34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에스코어 드림 5 Medium" panose="020B0503030302020204" pitchFamily="34" charset="-127"/>
      <p:regular r:id="rId43"/>
    </p:embeddedFont>
    <p:embeddedFont>
      <p:font typeface="S-Core Dream 6 Bold" panose="020B0703030302020204" pitchFamily="34" charset="-127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7"/>
    <a:srgbClr val="C86D5C"/>
    <a:srgbClr val="737373"/>
    <a:srgbClr val="F9F9F9"/>
    <a:srgbClr val="FFFCF3"/>
    <a:srgbClr val="FFFFFF"/>
    <a:srgbClr val="FC5316"/>
    <a:srgbClr val="F89F32"/>
    <a:srgbClr val="39E741"/>
    <a:srgbClr val="FF7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88" autoAdjust="0"/>
    <p:restoredTop sz="95320" autoAdjust="0"/>
  </p:normalViewPr>
  <p:slideViewPr>
    <p:cSldViewPr snapToGrid="0">
      <p:cViewPr varScale="1">
        <p:scale>
          <a:sx n="111" d="100"/>
          <a:sy n="111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7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4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2022-09-19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gaLAomg68c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22" y="428263"/>
            <a:ext cx="2946356" cy="29463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3374619"/>
            <a:ext cx="12192000" cy="3474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16200000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5400" kern="0" dirty="0">
                <a:ln w="952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기린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ko-KR" altLang="en-US" sz="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4257" y="5605197"/>
            <a:ext cx="507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A708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얼룩이들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김민균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류현수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이도엽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이보나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이승연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이재순</a:t>
            </a:r>
          </a:p>
        </p:txBody>
      </p:sp>
    </p:spTree>
    <p:extLst>
      <p:ext uri="{BB962C8B-B14F-4D97-AF65-F5344CB8AC3E}">
        <p14:creationId xmlns:p14="http://schemas.microsoft.com/office/powerpoint/2010/main" val="10279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994949" y="484926"/>
            <a:ext cx="6493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기린</a:t>
            </a:r>
            <a:r>
              <a:rPr lang="en-US" altLang="ko-KR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8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42618" y="1893378"/>
            <a:ext cx="10566400" cy="105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1880" y="2115745"/>
            <a:ext cx="242778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400" dirty="0" err="1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참여형</a:t>
            </a:r>
            <a:r>
              <a:rPr lang="ko-KR" altLang="en-US" sz="3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기부</a:t>
            </a:r>
            <a:endParaRPr lang="ko-KR" altLang="en-US" sz="3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221034" y="2111001"/>
            <a:ext cx="19365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커뮤니티</a:t>
            </a:r>
            <a:endParaRPr lang="ko-KR" altLang="en-US" sz="3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49505" y="2115745"/>
            <a:ext cx="427169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4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투명한 기부 프로세스</a:t>
            </a:r>
            <a:endParaRPr lang="ko-KR" altLang="en-US" sz="3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5569359" y="3159470"/>
            <a:ext cx="1153391" cy="719666"/>
          </a:xfrm>
          <a:prstGeom prst="downArrow">
            <a:avLst>
              <a:gd name="adj1" fmla="val 55405"/>
              <a:gd name="adj2" fmla="val 62537"/>
            </a:avLst>
          </a:prstGeom>
          <a:solidFill>
            <a:srgbClr val="C8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466507" y="4094428"/>
            <a:ext cx="3366627" cy="2467553"/>
            <a:chOff x="4466507" y="4094428"/>
            <a:chExt cx="3366627" cy="2467553"/>
          </a:xfrm>
        </p:grpSpPr>
        <p:sp>
          <p:nvSpPr>
            <p:cNvPr id="22" name="직사각형 21"/>
            <p:cNvSpPr/>
            <p:nvPr/>
          </p:nvSpPr>
          <p:spPr>
            <a:xfrm>
              <a:off x="5153636" y="5020428"/>
              <a:ext cx="1984839" cy="6155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400" dirty="0" smtClean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소통 </a:t>
              </a:r>
              <a:r>
                <a:rPr lang="ko-KR" altLang="en-US" sz="3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창구</a:t>
              </a:r>
              <a:endParaRPr lang="ko-KR" altLang="en-US" sz="34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66507" y="5946428"/>
              <a:ext cx="3366627" cy="6155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400" dirty="0" smtClean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선한 </a:t>
              </a:r>
              <a:r>
                <a:rPr lang="ko-KR" altLang="en-US" sz="3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영향력 확장</a:t>
              </a:r>
              <a:endParaRPr lang="ko-KR" altLang="en-US" sz="3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615101" y="4094428"/>
              <a:ext cx="1021433" cy="6155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400" dirty="0" smtClean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홍보</a:t>
              </a:r>
              <a:endParaRPr lang="ko-KR" altLang="en-US" sz="3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8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827435" y="3712386"/>
            <a:ext cx="1750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HOW?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45126" y="3690947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PLAN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0" y="829366"/>
            <a:ext cx="121920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‘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기린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’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endParaRPr lang="en-US" altLang="ko-KR" sz="4000" kern="0" spc="-1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무엇을 만들고자 하는가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6455419" y="4476972"/>
            <a:ext cx="2494514" cy="3179129"/>
            <a:chOff x="9135553" y="3518702"/>
            <a:chExt cx="2392832" cy="3190754"/>
          </a:xfrm>
        </p:grpSpPr>
        <p:grpSp>
          <p:nvGrpSpPr>
            <p:cNvPr id="59" name="그룹 58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192564" y="4476972"/>
            <a:ext cx="2494514" cy="3179129"/>
            <a:chOff x="9135553" y="3518702"/>
            <a:chExt cx="2392832" cy="3190754"/>
          </a:xfrm>
        </p:grpSpPr>
        <p:grpSp>
          <p:nvGrpSpPr>
            <p:cNvPr id="64" name="그룹 63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5F3B90-9640-8B4C-9DF1-597C1D9FEA52}"/>
              </a:ext>
            </a:extLst>
          </p:cNvPr>
          <p:cNvGrpSpPr/>
          <p:nvPr/>
        </p:nvGrpSpPr>
        <p:grpSpPr>
          <a:xfrm>
            <a:off x="3398591" y="3664083"/>
            <a:ext cx="2392832" cy="3977727"/>
            <a:chOff x="300773" y="3609095"/>
            <a:chExt cx="2392832" cy="397772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1360FA-A0F6-45B9-531E-311CC3027A5E}"/>
                </a:ext>
              </a:extLst>
            </p:cNvPr>
            <p:cNvSpPr/>
            <p:nvPr/>
          </p:nvSpPr>
          <p:spPr>
            <a:xfrm>
              <a:off x="519137" y="3609095"/>
              <a:ext cx="202555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WHAT?</a:t>
              </a:r>
              <a:endPara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F5074D-DD33-F136-EF04-5BE5434D575A}"/>
                </a:ext>
              </a:extLst>
            </p:cNvPr>
            <p:cNvGrpSpPr/>
            <p:nvPr/>
          </p:nvGrpSpPr>
          <p:grpSpPr>
            <a:xfrm>
              <a:off x="300773" y="4396068"/>
              <a:ext cx="2392832" cy="3190754"/>
              <a:chOff x="9135553" y="3518702"/>
              <a:chExt cx="2392832" cy="3190754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D2FF50F-B143-1CE7-7816-164EB0977554}"/>
                  </a:ext>
                </a:extLst>
              </p:cNvPr>
              <p:cNvGrpSpPr/>
              <p:nvPr/>
            </p:nvGrpSpPr>
            <p:grpSpPr>
              <a:xfrm>
                <a:off x="9135553" y="3518702"/>
                <a:ext cx="2392832" cy="2841585"/>
                <a:chOff x="9158702" y="3091770"/>
                <a:chExt cx="2946356" cy="3356292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E6E194F3-1825-9D5F-40D2-A3883D2D9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8702" y="3091770"/>
                  <a:ext cx="2946356" cy="2946356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A5B11D7A-40DA-4758-C698-034C67454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1667"/>
                <a:stretch/>
              </p:blipFill>
              <p:spPr>
                <a:xfrm>
                  <a:off x="9158702" y="5907911"/>
                  <a:ext cx="2946356" cy="540151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FCC8A52-31D3-26AA-8620-3323A014A5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35553" y="6252140"/>
                <a:ext cx="2392832" cy="457316"/>
              </a:xfrm>
              <a:prstGeom prst="rect">
                <a:avLst/>
              </a:prstGeom>
            </p:spPr>
          </p:pic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057037-0CD1-5257-F35E-7F2BB8576205}"/>
              </a:ext>
            </a:extLst>
          </p:cNvPr>
          <p:cNvSpPr/>
          <p:nvPr/>
        </p:nvSpPr>
        <p:spPr>
          <a:xfrm>
            <a:off x="701549" y="3712386"/>
            <a:ext cx="17379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A76B891-D31D-E4B0-32A3-92ACFC12579D}"/>
              </a:ext>
            </a:extLst>
          </p:cNvPr>
          <p:cNvGrpSpPr/>
          <p:nvPr/>
        </p:nvGrpSpPr>
        <p:grpSpPr>
          <a:xfrm>
            <a:off x="323280" y="4476972"/>
            <a:ext cx="2494514" cy="3179129"/>
            <a:chOff x="9135553" y="3518702"/>
            <a:chExt cx="2392832" cy="319075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690B42-5C32-3C99-DCB9-192BC4549F9E}"/>
                </a:ext>
              </a:extLst>
            </p:cNvPr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4EF1BBC-E0AD-D02E-9FD5-DC2AB2E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6D01086-1172-08A2-27C6-F179C2ECE6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1D96B4A-8582-222F-B0A9-55FDDA2BDE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4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8.33333E-7 0.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L 1.11022E-16 0.2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2.91667E-6 -0.1013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0.2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8.33333E-7 0.2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0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69592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4748699" y="1391478"/>
            <a:ext cx="2682396" cy="556592"/>
          </a:xfrm>
          <a:prstGeom prst="roundRect">
            <a:avLst/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2" idx="3"/>
          </p:cNvCxnSpPr>
          <p:nvPr/>
        </p:nvCxnSpPr>
        <p:spPr>
          <a:xfrm>
            <a:off x="7431095" y="1669774"/>
            <a:ext cx="927242" cy="0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486698" y="1431247"/>
            <a:ext cx="26003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구독한 스타 목록</a:t>
            </a:r>
            <a:endParaRPr lang="ko-KR" altLang="en-US" sz="2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7" name="직선 연결선 26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3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69592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515552" y="2688154"/>
            <a:ext cx="22846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인기순</a:t>
            </a:r>
            <a:r>
              <a:rPr lang="en-US" altLang="ko-KR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48699" y="2002722"/>
            <a:ext cx="2682396" cy="1847918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48699" y="5465638"/>
            <a:ext cx="2682396" cy="599882"/>
          </a:xfrm>
          <a:prstGeom prst="roundRect">
            <a:avLst>
              <a:gd name="adj" fmla="val 8199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</p:cNvCxnSpPr>
          <p:nvPr/>
        </p:nvCxnSpPr>
        <p:spPr>
          <a:xfrm>
            <a:off x="7431095" y="2926681"/>
            <a:ext cx="927242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86698" y="5527052"/>
            <a:ext cx="2284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최신순</a:t>
            </a:r>
            <a:r>
              <a:rPr lang="en-US" altLang="ko-KR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7" name="꺾인 연결선 16"/>
          <p:cNvCxnSpPr>
            <a:stCxn id="13" idx="3"/>
          </p:cNvCxnSpPr>
          <p:nvPr/>
        </p:nvCxnSpPr>
        <p:spPr>
          <a:xfrm>
            <a:off x="7431095" y="5765579"/>
            <a:ext cx="927242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3" name="그룹 22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04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69592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홈페이지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074519" y="1166756"/>
            <a:ext cx="2170828" cy="1845204"/>
            <a:chOff x="6647456" y="3056130"/>
            <a:chExt cx="2170828" cy="184520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56" y="3056130"/>
              <a:ext cx="2170828" cy="1845204"/>
            </a:xfrm>
            <a:prstGeom prst="rect">
              <a:avLst/>
            </a:prstGeom>
          </p:spPr>
        </p:pic>
        <p:sp>
          <p:nvSpPr>
            <p:cNvPr id="23" name="타원 22"/>
            <p:cNvSpPr/>
            <p:nvPr/>
          </p:nvSpPr>
          <p:spPr>
            <a:xfrm>
              <a:off x="7044690" y="3351356"/>
              <a:ext cx="448310" cy="428164"/>
            </a:xfrm>
            <a:prstGeom prst="ellipse">
              <a:avLst/>
            </a:prstGeom>
            <a:solidFill>
              <a:srgbClr val="FC5316">
                <a:alpha val="15000"/>
              </a:srgbClr>
            </a:solidFill>
            <a:ln w="12700">
              <a:solidFill>
                <a:srgbClr val="FC5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7" name="직선 연결선 26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2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2281161" y="1027601"/>
            <a:ext cx="7607912" cy="5626527"/>
            <a:chOff x="2454782" y="1050751"/>
            <a:chExt cx="7576610" cy="5603377"/>
          </a:xfrm>
        </p:grpSpPr>
        <p:grpSp>
          <p:nvGrpSpPr>
            <p:cNvPr id="31" name="그룹 30"/>
            <p:cNvGrpSpPr>
              <a:grpSpLocks noChangeAspect="1"/>
            </p:cNvGrpSpPr>
            <p:nvPr/>
          </p:nvGrpSpPr>
          <p:grpSpPr>
            <a:xfrm>
              <a:off x="5854157" y="1050751"/>
              <a:ext cx="4177235" cy="5603377"/>
              <a:chOff x="3733800" y="228600"/>
              <a:chExt cx="4729480" cy="6263640"/>
            </a:xfrm>
          </p:grpSpPr>
          <p:pic>
            <p:nvPicPr>
              <p:cNvPr id="32" name="그림 31"/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33" name="모서리가 둥근 직사각형 32"/>
              <p:cNvSpPr/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>
              <a:grpSpLocks noChangeAspect="1"/>
            </p:cNvGrpSpPr>
            <p:nvPr/>
          </p:nvGrpSpPr>
          <p:grpSpPr>
            <a:xfrm>
              <a:off x="2454782" y="1050751"/>
              <a:ext cx="4177235" cy="5603377"/>
              <a:chOff x="3733800" y="228600"/>
              <a:chExt cx="4729480" cy="6263640"/>
            </a:xfrm>
          </p:grpSpPr>
          <p:pic>
            <p:nvPicPr>
              <p:cNvPr id="35" name="그림 34"/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36" name="모서리가 둥근 직사각형 35"/>
              <p:cNvSpPr/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-1" y="3748014"/>
            <a:ext cx="25863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스타가 올린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307" y="3354002"/>
            <a:ext cx="2467378" cy="1624398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stCxn id="42" idx="1"/>
          </p:cNvCxnSpPr>
          <p:nvPr/>
        </p:nvCxnSpPr>
        <p:spPr>
          <a:xfrm rot="10800000">
            <a:off x="2295307" y="4178901"/>
            <a:ext cx="900000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603608" y="1619728"/>
            <a:ext cx="2467378" cy="441068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947836" y="3674209"/>
            <a:ext cx="16152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ker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9" name="꺾인 연결선 48"/>
          <p:cNvCxnSpPr>
            <a:stCxn id="33" idx="3"/>
          </p:cNvCxnSpPr>
          <p:nvPr/>
        </p:nvCxnSpPr>
        <p:spPr>
          <a:xfrm>
            <a:off x="9047836" y="3912736"/>
            <a:ext cx="900000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스타 페이지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7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>
            <a:grpSpLocks noChangeAspect="1"/>
          </p:cNvGrpSpPr>
          <p:nvPr/>
        </p:nvGrpSpPr>
        <p:grpSpPr>
          <a:xfrm>
            <a:off x="2281161" y="1027601"/>
            <a:ext cx="7607912" cy="5626527"/>
            <a:chOff x="2454782" y="1050751"/>
            <a:chExt cx="7576610" cy="5603377"/>
          </a:xfrm>
        </p:grpSpPr>
        <p:grpSp>
          <p:nvGrpSpPr>
            <p:cNvPr id="31" name="그룹 30"/>
            <p:cNvGrpSpPr>
              <a:grpSpLocks noChangeAspect="1"/>
            </p:cNvGrpSpPr>
            <p:nvPr/>
          </p:nvGrpSpPr>
          <p:grpSpPr>
            <a:xfrm>
              <a:off x="5854157" y="1050751"/>
              <a:ext cx="4177235" cy="5603377"/>
              <a:chOff x="3733800" y="228600"/>
              <a:chExt cx="4729480" cy="6263640"/>
            </a:xfrm>
          </p:grpSpPr>
          <p:pic>
            <p:nvPicPr>
              <p:cNvPr id="32" name="그림 31"/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33" name="모서리가 둥근 직사각형 32"/>
              <p:cNvSpPr/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>
              <a:grpSpLocks noChangeAspect="1"/>
            </p:cNvGrpSpPr>
            <p:nvPr/>
          </p:nvGrpSpPr>
          <p:grpSpPr>
            <a:xfrm>
              <a:off x="2454782" y="1050751"/>
              <a:ext cx="4177235" cy="5603377"/>
              <a:chOff x="3733800" y="228600"/>
              <a:chExt cx="4729480" cy="6263640"/>
            </a:xfrm>
          </p:grpSpPr>
          <p:pic>
            <p:nvPicPr>
              <p:cNvPr id="35" name="그림 34"/>
              <p:cNvPicPr>
                <a:picLocks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36" name="모서리가 둥근 직사각형 35"/>
              <p:cNvSpPr/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1" name="직사각형 40"/>
          <p:cNvSpPr/>
          <p:nvPr/>
        </p:nvSpPr>
        <p:spPr>
          <a:xfrm>
            <a:off x="-1" y="3748014"/>
            <a:ext cx="25863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스타가 올린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5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195307" y="3354002"/>
            <a:ext cx="2467378" cy="1624398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stCxn id="42" idx="1"/>
          </p:cNvCxnSpPr>
          <p:nvPr/>
        </p:nvCxnSpPr>
        <p:spPr>
          <a:xfrm rot="10800000">
            <a:off x="2295307" y="4178901"/>
            <a:ext cx="900000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603608" y="1619728"/>
            <a:ext cx="2467378" cy="441068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947836" y="3674209"/>
            <a:ext cx="161527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b="1" kern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</a:t>
            </a:r>
            <a:endParaRPr lang="en-US" altLang="ko-KR" sz="2500" b="1" kern="0" dirty="0"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9" name="꺾인 연결선 48"/>
          <p:cNvCxnSpPr>
            <a:stCxn id="33" idx="3"/>
          </p:cNvCxnSpPr>
          <p:nvPr/>
        </p:nvCxnSpPr>
        <p:spPr>
          <a:xfrm>
            <a:off x="9047836" y="3912736"/>
            <a:ext cx="900000" cy="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스타 페이지</a:t>
            </a:r>
            <a:endParaRPr lang="en-US" altLang="ko-KR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60" name="직선 연결선 59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 rot="15901951">
            <a:off x="6706413" y="4827027"/>
            <a:ext cx="2170828" cy="1845204"/>
            <a:chOff x="6647456" y="3056130"/>
            <a:chExt cx="2170828" cy="184520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56" y="3056130"/>
              <a:ext cx="2170828" cy="1845204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7044690" y="3351356"/>
              <a:ext cx="448310" cy="428164"/>
            </a:xfrm>
            <a:prstGeom prst="ellipse">
              <a:avLst/>
            </a:prstGeom>
            <a:solidFill>
              <a:srgbClr val="FC5316">
                <a:alpha val="15000"/>
              </a:srgbClr>
            </a:solidFill>
            <a:ln w="12700">
              <a:solidFill>
                <a:srgbClr val="FC5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19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70608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44622" y="1582256"/>
            <a:ext cx="3541853" cy="1230455"/>
            <a:chOff x="353797" y="1859984"/>
            <a:chExt cx="3541853" cy="123045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53797" y="1859984"/>
              <a:ext cx="3541853" cy="1230455"/>
            </a:xfrm>
            <a:prstGeom prst="roundRect">
              <a:avLst>
                <a:gd name="adj" fmla="val 12904"/>
              </a:avLst>
            </a:prstGeom>
            <a:solidFill>
              <a:schemeClr val="accent4">
                <a:lumMod val="20000"/>
                <a:lumOff val="80000"/>
                <a:alpha val="1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>
              <a:grpSpLocks noChangeAspect="1"/>
            </p:cNvGrpSpPr>
            <p:nvPr/>
          </p:nvGrpSpPr>
          <p:grpSpPr>
            <a:xfrm>
              <a:off x="563181" y="2006752"/>
              <a:ext cx="931507" cy="931507"/>
              <a:chOff x="7327458" y="5180952"/>
              <a:chExt cx="2715929" cy="2715929"/>
            </a:xfrm>
          </p:grpSpPr>
          <p:pic>
            <p:nvPicPr>
              <p:cNvPr id="14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27458" y="5180952"/>
                <a:ext cx="2715929" cy="2715929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123" y="2006215"/>
              <a:ext cx="750094" cy="93204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8" t="15106" r="34430" b="50920"/>
            <a:stretch/>
          </p:blipFill>
          <p:spPr>
            <a:xfrm>
              <a:off x="1703908" y="1975734"/>
              <a:ext cx="967591" cy="999539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사바나</a:t>
            </a:r>
          </a:p>
        </p:txBody>
      </p: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1" name="직선 연결선 20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9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70608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53797" y="319755"/>
            <a:ext cx="3219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사바나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632216" y="3056130"/>
            <a:ext cx="2170828" cy="1845204"/>
            <a:chOff x="6647456" y="3056130"/>
            <a:chExt cx="2170828" cy="184520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56" y="3056130"/>
              <a:ext cx="2170828" cy="1845204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044690" y="3351356"/>
              <a:ext cx="448310" cy="428164"/>
            </a:xfrm>
            <a:prstGeom prst="ellipse">
              <a:avLst/>
            </a:prstGeom>
            <a:solidFill>
              <a:srgbClr val="FC5316">
                <a:alpha val="15000"/>
              </a:srgbClr>
            </a:solidFill>
            <a:ln w="12700">
              <a:solidFill>
                <a:srgbClr val="FC5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044622" y="1582256"/>
            <a:ext cx="3541853" cy="1230455"/>
            <a:chOff x="353797" y="1859984"/>
            <a:chExt cx="3541853" cy="1230455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53797" y="1859984"/>
              <a:ext cx="3541853" cy="1230455"/>
            </a:xfrm>
            <a:prstGeom prst="roundRect">
              <a:avLst>
                <a:gd name="adj" fmla="val 12904"/>
              </a:avLst>
            </a:prstGeom>
            <a:solidFill>
              <a:schemeClr val="accent4">
                <a:lumMod val="20000"/>
                <a:lumOff val="80000"/>
                <a:alpha val="1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>
              <a:grpSpLocks noChangeAspect="1"/>
            </p:cNvGrpSpPr>
            <p:nvPr/>
          </p:nvGrpSpPr>
          <p:grpSpPr>
            <a:xfrm>
              <a:off x="563181" y="2006752"/>
              <a:ext cx="931507" cy="931507"/>
              <a:chOff x="7327458" y="5180952"/>
              <a:chExt cx="2715929" cy="2715929"/>
            </a:xfrm>
          </p:grpSpPr>
          <p:pic>
            <p:nvPicPr>
              <p:cNvPr id="24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27458" y="5180952"/>
                <a:ext cx="2715929" cy="2715929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123" y="2006215"/>
              <a:ext cx="750094" cy="93204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8" t="15106" r="34430" b="50920"/>
            <a:stretch/>
          </p:blipFill>
          <p:spPr>
            <a:xfrm>
              <a:off x="1703908" y="1975734"/>
              <a:ext cx="967591" cy="999539"/>
            </a:xfrm>
            <a:prstGeom prst="rect">
              <a:avLst/>
            </a:prstGeom>
          </p:spPr>
        </p:pic>
      </p:grpSp>
      <p:grpSp>
        <p:nvGrpSpPr>
          <p:cNvPr id="25" name="그룹 24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8" name="직선 연결선 27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7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챌린지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페이지</a:t>
            </a:r>
          </a:p>
        </p:txBody>
      </p:sp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954207" y="1019695"/>
            <a:ext cx="4200385" cy="5634431"/>
            <a:chOff x="3733800" y="228600"/>
            <a:chExt cx="4729480" cy="6263640"/>
          </a:xfrm>
        </p:grpSpPr>
        <p:pic>
          <p:nvPicPr>
            <p:cNvPr id="17" name="그림 1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>
            <a:grpSpLocks noChangeAspect="1"/>
          </p:cNvGrpSpPr>
          <p:nvPr/>
        </p:nvGrpSpPr>
        <p:grpSpPr>
          <a:xfrm>
            <a:off x="4002207" y="1019697"/>
            <a:ext cx="4200385" cy="5634431"/>
            <a:chOff x="3733800" y="228600"/>
            <a:chExt cx="4729480" cy="6263640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7050207" y="1019696"/>
            <a:ext cx="4200385" cy="5634431"/>
            <a:chOff x="3733800" y="228600"/>
            <a:chExt cx="4729480" cy="6263640"/>
          </a:xfrm>
        </p:grpSpPr>
        <p:pic>
          <p:nvPicPr>
            <p:cNvPr id="11" name="그림 10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1901577" y="3173730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33974" y="3173730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87399" y="3173729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5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83724" y="3716245"/>
            <a:ext cx="2025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WHAT?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27435" y="3712386"/>
            <a:ext cx="1750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HOW?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45126" y="3690947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PLAN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0" y="829366"/>
            <a:ext cx="121920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‘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기린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’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endParaRPr lang="en-US" altLang="ko-KR" sz="4000" kern="0" spc="-1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무엇을 위해 만들어졌는가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3349245" y="4489545"/>
            <a:ext cx="2494514" cy="3179129"/>
            <a:chOff x="9135553" y="3518702"/>
            <a:chExt cx="2392832" cy="3190754"/>
          </a:xfrm>
        </p:grpSpPr>
        <p:grpSp>
          <p:nvGrpSpPr>
            <p:cNvPr id="46" name="그룹 45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393634" y="3690947"/>
            <a:ext cx="2392832" cy="3977727"/>
            <a:chOff x="300773" y="3609095"/>
            <a:chExt cx="2392832" cy="3977727"/>
          </a:xfrm>
        </p:grpSpPr>
        <p:sp>
          <p:nvSpPr>
            <p:cNvPr id="51" name="직사각형 50"/>
            <p:cNvSpPr/>
            <p:nvPr/>
          </p:nvSpPr>
          <p:spPr>
            <a:xfrm>
              <a:off x="662926" y="3609095"/>
              <a:ext cx="173797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WHY?</a:t>
              </a:r>
              <a:endPara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00773" y="4396068"/>
              <a:ext cx="2392832" cy="3190754"/>
              <a:chOff x="9135553" y="3518702"/>
              <a:chExt cx="2392832" cy="3190754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9135553" y="3518702"/>
                <a:ext cx="2392832" cy="2841585"/>
                <a:chOff x="9158702" y="3091770"/>
                <a:chExt cx="2946356" cy="3356292"/>
              </a:xfrm>
            </p:grpSpPr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8702" y="3091770"/>
                  <a:ext cx="2946356" cy="2946356"/>
                </a:xfrm>
                <a:prstGeom prst="rect">
                  <a:avLst/>
                </a:prstGeom>
              </p:spPr>
            </p:pic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1667"/>
                <a:stretch/>
              </p:blipFill>
              <p:spPr>
                <a:xfrm>
                  <a:off x="9158702" y="5907911"/>
                  <a:ext cx="2946356" cy="540151"/>
                </a:xfrm>
                <a:prstGeom prst="rect">
                  <a:avLst/>
                </a:prstGeom>
              </p:spPr>
            </p:pic>
          </p:grpSp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35553" y="6252140"/>
                <a:ext cx="2392832" cy="457316"/>
              </a:xfrm>
              <a:prstGeom prst="rect">
                <a:avLst/>
              </a:prstGeom>
            </p:spPr>
          </p:pic>
        </p:grpSp>
      </p:grpSp>
      <p:grpSp>
        <p:nvGrpSpPr>
          <p:cNvPr id="58" name="그룹 57"/>
          <p:cNvGrpSpPr/>
          <p:nvPr/>
        </p:nvGrpSpPr>
        <p:grpSpPr>
          <a:xfrm>
            <a:off x="6455419" y="4476972"/>
            <a:ext cx="2494514" cy="3179129"/>
            <a:chOff x="9135553" y="3518702"/>
            <a:chExt cx="2392832" cy="3190754"/>
          </a:xfrm>
        </p:grpSpPr>
        <p:grpSp>
          <p:nvGrpSpPr>
            <p:cNvPr id="59" name="그룹 58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192564" y="4476972"/>
            <a:ext cx="2494514" cy="3179129"/>
            <a:chOff x="9135553" y="3518702"/>
            <a:chExt cx="2392832" cy="3190754"/>
          </a:xfrm>
        </p:grpSpPr>
        <p:grpSp>
          <p:nvGrpSpPr>
            <p:cNvPr id="64" name="그룹 63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2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3.125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-0.10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8.33333E-7 0.2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L 1.11022E-16 0.2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챌린지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페이지</a:t>
            </a:r>
          </a:p>
        </p:txBody>
      </p:sp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954207" y="1019695"/>
            <a:ext cx="4200385" cy="5634431"/>
            <a:chOff x="3733800" y="228600"/>
            <a:chExt cx="4729480" cy="6263640"/>
          </a:xfrm>
        </p:grpSpPr>
        <p:pic>
          <p:nvPicPr>
            <p:cNvPr id="17" name="그림 1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>
            <a:grpSpLocks noChangeAspect="1"/>
          </p:cNvGrpSpPr>
          <p:nvPr/>
        </p:nvGrpSpPr>
        <p:grpSpPr>
          <a:xfrm>
            <a:off x="4002207" y="1019697"/>
            <a:ext cx="4200385" cy="5634431"/>
            <a:chOff x="3733800" y="228600"/>
            <a:chExt cx="4729480" cy="6263640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7050207" y="1019696"/>
            <a:ext cx="4200385" cy="5634431"/>
            <a:chOff x="3733800" y="228600"/>
            <a:chExt cx="4729480" cy="6263640"/>
          </a:xfrm>
        </p:grpSpPr>
        <p:pic>
          <p:nvPicPr>
            <p:cNvPr id="11" name="그림 10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1901577" y="3173730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33974" y="3173730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87399" y="3173729"/>
            <a:ext cx="805425" cy="269031"/>
          </a:xfrm>
          <a:prstGeom prst="roundRect">
            <a:avLst>
              <a:gd name="adj" fmla="val 3472"/>
            </a:avLst>
          </a:prstGeom>
          <a:solidFill>
            <a:schemeClr val="accent4">
              <a:alpha val="3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 rot="15901951">
            <a:off x="8536990" y="4832048"/>
            <a:ext cx="2170828" cy="1845204"/>
            <a:chOff x="6647456" y="3056130"/>
            <a:chExt cx="2170828" cy="184520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56" y="3056130"/>
              <a:ext cx="2170828" cy="1845204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7044690" y="3351356"/>
              <a:ext cx="448310" cy="428164"/>
            </a:xfrm>
            <a:prstGeom prst="ellipse">
              <a:avLst/>
            </a:prstGeom>
            <a:solidFill>
              <a:srgbClr val="FC5316">
                <a:alpha val="15000"/>
              </a:srgbClr>
            </a:solidFill>
            <a:ln w="12700">
              <a:solidFill>
                <a:srgbClr val="FC5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9" name="직선 연결선 28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9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챌린지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등록 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일반 사용자</a:t>
            </a: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6" name="그룹 15"/>
          <p:cNvGrpSpPr>
            <a:grpSpLocks noChangeAspect="1"/>
          </p:cNvGrpSpPr>
          <p:nvPr/>
        </p:nvGrpSpPr>
        <p:grpSpPr>
          <a:xfrm>
            <a:off x="954207" y="1019695"/>
            <a:ext cx="4200385" cy="5634431"/>
            <a:chOff x="3733800" y="228600"/>
            <a:chExt cx="4729480" cy="6263640"/>
          </a:xfrm>
        </p:grpSpPr>
        <p:pic>
          <p:nvPicPr>
            <p:cNvPr id="17" name="그림 1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>
            <a:grpSpLocks noChangeAspect="1"/>
          </p:cNvGrpSpPr>
          <p:nvPr/>
        </p:nvGrpSpPr>
        <p:grpSpPr>
          <a:xfrm>
            <a:off x="4003421" y="1019694"/>
            <a:ext cx="4200385" cy="5634431"/>
            <a:chOff x="3733800" y="228600"/>
            <a:chExt cx="4729480" cy="6263640"/>
          </a:xfrm>
        </p:grpSpPr>
        <p:pic>
          <p:nvPicPr>
            <p:cNvPr id="23" name="그림 22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>
            <a:grpSpLocks noChangeAspect="1"/>
          </p:cNvGrpSpPr>
          <p:nvPr/>
        </p:nvGrpSpPr>
        <p:grpSpPr>
          <a:xfrm>
            <a:off x="7050207" y="1019696"/>
            <a:ext cx="4200385" cy="5634431"/>
            <a:chOff x="3733800" y="228600"/>
            <a:chExt cx="4729480" cy="6263640"/>
          </a:xfrm>
        </p:grpSpPr>
        <p:pic>
          <p:nvPicPr>
            <p:cNvPr id="11" name="그림 10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5" name="직선 연결선 24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0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706086" y="401575"/>
            <a:ext cx="4673986" cy="6269723"/>
            <a:chOff x="3733800" y="228600"/>
            <a:chExt cx="4729480" cy="6263640"/>
          </a:xfrm>
        </p:grpSpPr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나의 </a:t>
            </a: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기부챌린지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603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>
            <a:grpSpLocks noChangeAspect="1"/>
          </p:cNvGrpSpPr>
          <p:nvPr/>
        </p:nvGrpSpPr>
        <p:grpSpPr>
          <a:xfrm>
            <a:off x="2281161" y="1027601"/>
            <a:ext cx="4194493" cy="5626527"/>
            <a:chOff x="3733800" y="228600"/>
            <a:chExt cx="4729480" cy="6263640"/>
          </a:xfrm>
        </p:grpSpPr>
        <p:pic>
          <p:nvPicPr>
            <p:cNvPr id="35" name="그림 34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10727611" y="306631"/>
            <a:ext cx="1063914" cy="540501"/>
            <a:chOff x="10510770" y="439838"/>
            <a:chExt cx="1412573" cy="71763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5713" y="439838"/>
              <a:ext cx="717630" cy="71763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3458" y="439838"/>
              <a:ext cx="717630" cy="717630"/>
            </a:xfrm>
            <a:prstGeom prst="rect">
              <a:avLst/>
            </a:prstGeom>
          </p:spPr>
        </p:pic>
        <p:cxnSp>
          <p:nvCxnSpPr>
            <p:cNvPr id="20" name="직선 연결선 19"/>
            <p:cNvCxnSpPr/>
            <p:nvPr/>
          </p:nvCxnSpPr>
          <p:spPr>
            <a:xfrm>
              <a:off x="10510770" y="1157468"/>
              <a:ext cx="138988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5694580" y="1027601"/>
            <a:ext cx="4194493" cy="5626527"/>
            <a:chOff x="3733800" y="228600"/>
            <a:chExt cx="4729480" cy="6263640"/>
          </a:xfrm>
        </p:grpSpPr>
        <p:pic>
          <p:nvPicPr>
            <p:cNvPr id="32" name="그림 31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>
            <a:grpSpLocks noChangeAspect="1"/>
          </p:cNvGrpSpPr>
          <p:nvPr/>
        </p:nvGrpSpPr>
        <p:grpSpPr>
          <a:xfrm>
            <a:off x="2281161" y="1027601"/>
            <a:ext cx="4194493" cy="5626527"/>
            <a:chOff x="3733800" y="228600"/>
            <a:chExt cx="4729480" cy="6263640"/>
          </a:xfrm>
        </p:grpSpPr>
        <p:pic>
          <p:nvPicPr>
            <p:cNvPr id="35" name="그림 34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3733800" y="228600"/>
              <a:ext cx="4729480" cy="626364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4800504" y="601980"/>
              <a:ext cx="2714244" cy="5676900"/>
            </a:xfrm>
            <a:prstGeom prst="roundRect">
              <a:avLst>
                <a:gd name="adj" fmla="val 355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848498" y="2685740"/>
            <a:ext cx="2170828" cy="1845204"/>
            <a:chOff x="6647456" y="3056130"/>
            <a:chExt cx="2170828" cy="184520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456" y="3056130"/>
              <a:ext cx="2170828" cy="1845204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7044690" y="3351356"/>
              <a:ext cx="448310" cy="428164"/>
            </a:xfrm>
            <a:prstGeom prst="ellipse">
              <a:avLst/>
            </a:prstGeom>
            <a:solidFill>
              <a:srgbClr val="FC5316">
                <a:alpha val="15000"/>
              </a:srgbClr>
            </a:solidFill>
            <a:ln w="12700">
              <a:solidFill>
                <a:srgbClr val="FC5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53797" y="31975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" lvl="2" latinLnBrk="0">
              <a:defRPr/>
            </a:pPr>
            <a:r>
              <a:rPr lang="ko-KR" altLang="en-US" sz="40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마이페이지</a:t>
            </a:r>
            <a:endParaRPr lang="ko-KR" altLang="en-US" sz="4000" kern="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24" y="306631"/>
            <a:ext cx="540501" cy="5405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99" y="306631"/>
            <a:ext cx="540501" cy="540501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10727611" y="847132"/>
            <a:ext cx="104682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48281" y="1733624"/>
            <a:ext cx="1871229" cy="2339120"/>
          </a:xfrm>
          <a:prstGeom prst="roundRect">
            <a:avLst/>
          </a:prstGeom>
          <a:solidFill>
            <a:schemeClr val="accent2">
              <a:alpha val="13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9662" y="277710"/>
            <a:ext cx="57246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기린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기부 프로세스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sp>
        <p:nvSpPr>
          <p:cNvPr id="88" name="오른쪽 화살표 87"/>
          <p:cNvSpPr/>
          <p:nvPr/>
        </p:nvSpPr>
        <p:spPr>
          <a:xfrm>
            <a:off x="7214130" y="1301434"/>
            <a:ext cx="576470" cy="289882"/>
          </a:xfrm>
          <a:prstGeom prst="rightArrow">
            <a:avLst>
              <a:gd name="adj1" fmla="val 50000"/>
              <a:gd name="adj2" fmla="val 70532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95941" y="1324241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기부 프로세스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9026571" y="1469658"/>
            <a:ext cx="57647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585929" y="1329706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원화 흐름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0556584" y="1475479"/>
            <a:ext cx="57647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112477" y="1336003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 반환</a:t>
            </a: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646009" y="1875098"/>
            <a:ext cx="10890986" cy="4749579"/>
            <a:chOff x="849083" y="1986887"/>
            <a:chExt cx="10484838" cy="4572457"/>
          </a:xfrm>
        </p:grpSpPr>
        <p:sp>
          <p:nvSpPr>
            <p:cNvPr id="13" name="U자형 화살표 12"/>
            <p:cNvSpPr/>
            <p:nvPr/>
          </p:nvSpPr>
          <p:spPr>
            <a:xfrm rot="10800000" flipH="1">
              <a:off x="1489835" y="3489432"/>
              <a:ext cx="2220061" cy="1947191"/>
            </a:xfrm>
            <a:prstGeom prst="uturnArrow">
              <a:avLst>
                <a:gd name="adj1" fmla="val 8698"/>
                <a:gd name="adj2" fmla="val 12199"/>
                <a:gd name="adj3" fmla="val 14156"/>
                <a:gd name="adj4" fmla="val 43750"/>
                <a:gd name="adj5" fmla="val 91868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72961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101509" y="2575214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2687572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U자형 화살표 22"/>
            <p:cNvSpPr/>
            <p:nvPr/>
          </p:nvSpPr>
          <p:spPr>
            <a:xfrm rot="10800000" flipH="1">
              <a:off x="8645402" y="3460913"/>
              <a:ext cx="2189692" cy="2277092"/>
            </a:xfrm>
            <a:prstGeom prst="uturnArrow">
              <a:avLst>
                <a:gd name="adj1" fmla="val 7733"/>
                <a:gd name="adj2" fmla="val 11709"/>
                <a:gd name="adj3" fmla="val 12686"/>
                <a:gd name="adj4" fmla="val 43750"/>
                <a:gd name="adj5" fmla="val 78969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988864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91320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171386" y="4164787"/>
              <a:ext cx="3823545" cy="2394557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745015" y="2554365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5338218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49083" y="2321569"/>
              <a:ext cx="1468734" cy="146873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기부자</a:t>
              </a:r>
            </a:p>
          </p:txBody>
        </p:sp>
        <p:grpSp>
          <p:nvGrpSpPr>
            <p:cNvPr id="40" name="그룹 39"/>
            <p:cNvGrpSpPr>
              <a:grpSpLocks noChangeAspect="1"/>
            </p:cNvGrpSpPr>
            <p:nvPr/>
          </p:nvGrpSpPr>
          <p:grpSpPr>
            <a:xfrm>
              <a:off x="9865187" y="2321569"/>
              <a:ext cx="1468734" cy="1468734"/>
              <a:chOff x="427755" y="2099659"/>
              <a:chExt cx="1558425" cy="1558425"/>
            </a:xfrm>
          </p:grpSpPr>
          <p:sp>
            <p:nvSpPr>
              <p:cNvPr id="41" name="타원 40"/>
              <p:cNvSpPr>
                <a:spLocks noChangeAspect="1"/>
              </p:cNvSpPr>
              <p:nvPr/>
            </p:nvSpPr>
            <p:spPr>
              <a:xfrm>
                <a:off x="427755" y="2099659"/>
                <a:ext cx="1558425" cy="1558425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1700" dirty="0" err="1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나눔단체</a:t>
                </a:r>
                <a:endParaRPr lang="ko-KR" altLang="en-US" sz="17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176" y="2173769"/>
                <a:ext cx="1012662" cy="1012662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06" y="2472859"/>
              <a:ext cx="804968" cy="804968"/>
            </a:xfrm>
            <a:prstGeom prst="rect">
              <a:avLst/>
            </a:prstGeom>
          </p:spPr>
        </p:pic>
        <p:grpSp>
          <p:nvGrpSpPr>
            <p:cNvPr id="52" name="그룹 51"/>
            <p:cNvGrpSpPr/>
            <p:nvPr/>
          </p:nvGrpSpPr>
          <p:grpSpPr>
            <a:xfrm>
              <a:off x="5491124" y="3045087"/>
              <a:ext cx="1184069" cy="995282"/>
              <a:chOff x="5356109" y="2680099"/>
              <a:chExt cx="1259884" cy="1059009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5465171" y="2680099"/>
                <a:ext cx="1059009" cy="105900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0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endParaRPr lang="en-US" altLang="ko-KR" sz="10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243" y="2796072"/>
                <a:ext cx="507092" cy="507092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356109" y="3331387"/>
                <a:ext cx="12598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스마트 계약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868614" y="5073849"/>
              <a:ext cx="1222106" cy="723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accent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기부자</a:t>
              </a:r>
              <a:endParaRPr lang="en-US" altLang="ko-KR" sz="2200" dirty="0">
                <a:solidFill>
                  <a:schemeClr val="accent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은행통장</a:t>
              </a:r>
              <a:endPara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53423" y="5075010"/>
              <a:ext cx="1222106" cy="723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accent4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나눔단체</a:t>
              </a:r>
              <a:endParaRPr lang="en-US" altLang="ko-KR" sz="2200" dirty="0">
                <a:solidFill>
                  <a:schemeClr val="accent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전용통장</a:t>
              </a:r>
              <a:endPara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8861" y="2403500"/>
              <a:ext cx="959967" cy="723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accent4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기부자</a:t>
              </a:r>
              <a:endParaRPr lang="en-US" altLang="ko-KR" sz="2200" dirty="0">
                <a:solidFill>
                  <a:schemeClr val="accent4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지갑</a:t>
              </a:r>
              <a:endPara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29084" y="2403954"/>
              <a:ext cx="1222106" cy="723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accent4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나눔단체</a:t>
              </a:r>
              <a:endParaRPr lang="en-US" altLang="ko-KR" sz="2200" dirty="0">
                <a:solidFill>
                  <a:schemeClr val="accent4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지갑</a:t>
              </a:r>
              <a:endPara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93337" y="2221750"/>
              <a:ext cx="1220999" cy="740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chemeClr val="accent4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챌린지</a:t>
              </a:r>
              <a:endParaRPr lang="en-US" altLang="ko-KR" sz="2200" dirty="0">
                <a:solidFill>
                  <a:schemeClr val="accent4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2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모금금고</a:t>
              </a:r>
              <a:endPara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타원 52"/>
            <p:cNvSpPr>
              <a:spLocks noChangeAspect="1"/>
            </p:cNvSpPr>
            <p:nvPr/>
          </p:nvSpPr>
          <p:spPr>
            <a:xfrm>
              <a:off x="5104383" y="4336494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5093568" y="4325327"/>
              <a:ext cx="2040643" cy="2040643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98623" y="2330725"/>
              <a:ext cx="1103186" cy="837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챌린지</a:t>
              </a: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참여</a:t>
              </a:r>
              <a:endPara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토큰 전달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35406" y="2827404"/>
              <a:ext cx="874094" cy="28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토큰 기부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3350554" y="5738006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525820" y="5828543"/>
              <a:ext cx="1249223" cy="28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원화 정산 지급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69965" y="5798149"/>
              <a:ext cx="1249223" cy="28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원화 정산 지급</a:t>
              </a:r>
            </a:p>
          </p:txBody>
        </p:sp>
        <p:cxnSp>
          <p:nvCxnSpPr>
            <p:cNvPr id="79" name="구부러진 연결선 78"/>
            <p:cNvCxnSpPr/>
            <p:nvPr/>
          </p:nvCxnSpPr>
          <p:spPr>
            <a:xfrm rot="5400000">
              <a:off x="6939690" y="3441738"/>
              <a:ext cx="1154636" cy="1042964"/>
            </a:xfrm>
            <a:prstGeom prst="curvedConnector3">
              <a:avLst>
                <a:gd name="adj1" fmla="val 99349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390725" y="3849902"/>
              <a:ext cx="874094" cy="28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토큰 발행</a:t>
              </a:r>
            </a:p>
          </p:txBody>
        </p:sp>
        <p:cxnSp>
          <p:nvCxnSpPr>
            <p:cNvPr id="82" name="구부러진 연결선 81"/>
            <p:cNvCxnSpPr/>
            <p:nvPr/>
          </p:nvCxnSpPr>
          <p:spPr>
            <a:xfrm rot="16200000" flipV="1">
              <a:off x="4069766" y="3435434"/>
              <a:ext cx="1164291" cy="1071991"/>
            </a:xfrm>
            <a:prstGeom prst="curvedConnector3">
              <a:avLst>
                <a:gd name="adj1" fmla="val 1060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963829" y="3849902"/>
              <a:ext cx="874094" cy="289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토큰 회수</a:t>
              </a: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7217309" y="5730678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962790" y="3244334"/>
              <a:ext cx="266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 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83724" y="3716245"/>
            <a:ext cx="2025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WHAT?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645126" y="3690947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PLAN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0" y="829366"/>
            <a:ext cx="121920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‘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기린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’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endParaRPr lang="en-US" altLang="ko-KR" sz="4000" kern="0" spc="-1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어떻게 진행되고 있는가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3349245" y="4489545"/>
            <a:ext cx="2494514" cy="3179129"/>
            <a:chOff x="9135553" y="3518702"/>
            <a:chExt cx="2392832" cy="3190754"/>
          </a:xfrm>
        </p:grpSpPr>
        <p:grpSp>
          <p:nvGrpSpPr>
            <p:cNvPr id="46" name="그룹 45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192564" y="4476972"/>
            <a:ext cx="2494514" cy="3179129"/>
            <a:chOff x="9135553" y="3518702"/>
            <a:chExt cx="2392832" cy="3190754"/>
          </a:xfrm>
        </p:grpSpPr>
        <p:grpSp>
          <p:nvGrpSpPr>
            <p:cNvPr id="64" name="그룹 63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F47D7C0-AFC7-EDE7-BE36-A72F89A8104B}"/>
              </a:ext>
            </a:extLst>
          </p:cNvPr>
          <p:cNvGrpSpPr/>
          <p:nvPr/>
        </p:nvGrpSpPr>
        <p:grpSpPr>
          <a:xfrm>
            <a:off x="6506260" y="3690947"/>
            <a:ext cx="2392832" cy="3977727"/>
            <a:chOff x="300773" y="3609095"/>
            <a:chExt cx="2392832" cy="39777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A19853-8FB7-0881-E479-043EAC3355ED}"/>
                </a:ext>
              </a:extLst>
            </p:cNvPr>
            <p:cNvSpPr/>
            <p:nvPr/>
          </p:nvSpPr>
          <p:spPr>
            <a:xfrm>
              <a:off x="656674" y="3609095"/>
              <a:ext cx="175047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HOW?</a:t>
              </a:r>
              <a:endPara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9220166-E8A3-BDF9-6B38-3FF04FE40493}"/>
                </a:ext>
              </a:extLst>
            </p:cNvPr>
            <p:cNvGrpSpPr/>
            <p:nvPr/>
          </p:nvGrpSpPr>
          <p:grpSpPr>
            <a:xfrm>
              <a:off x="300773" y="4396068"/>
              <a:ext cx="2392832" cy="3190754"/>
              <a:chOff x="9135553" y="3518702"/>
              <a:chExt cx="2392832" cy="319075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917CE2B1-9B1E-0D7C-D5B4-14EABDD84714}"/>
                  </a:ext>
                </a:extLst>
              </p:cNvPr>
              <p:cNvGrpSpPr/>
              <p:nvPr/>
            </p:nvGrpSpPr>
            <p:grpSpPr>
              <a:xfrm>
                <a:off x="9135553" y="3518702"/>
                <a:ext cx="2392832" cy="2841585"/>
                <a:chOff x="9158702" y="3091770"/>
                <a:chExt cx="2946356" cy="3356292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2EBF7DE4-31A7-5CA4-B50F-1508FA5EA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8702" y="3091770"/>
                  <a:ext cx="2946356" cy="2946356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51B651F4-B2F3-4860-EE6B-46F84F96D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1667"/>
                <a:stretch/>
              </p:blipFill>
              <p:spPr>
                <a:xfrm>
                  <a:off x="9158702" y="5907911"/>
                  <a:ext cx="2946356" cy="540151"/>
                </a:xfrm>
                <a:prstGeom prst="rect">
                  <a:avLst/>
                </a:prstGeom>
              </p:spPr>
            </p:pic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C980D17-9DE5-B7CC-B1EB-BFAED5FE0A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35553" y="6252140"/>
                <a:ext cx="2392832" cy="457316"/>
              </a:xfrm>
              <a:prstGeom prst="rect">
                <a:avLst/>
              </a:prstGeom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8562D7-7B15-E2E4-22E6-C4EBC7FA2EC6}"/>
              </a:ext>
            </a:extLst>
          </p:cNvPr>
          <p:cNvSpPr/>
          <p:nvPr/>
        </p:nvSpPr>
        <p:spPr>
          <a:xfrm>
            <a:off x="751430" y="3716245"/>
            <a:ext cx="17379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0D1E723-2617-6BC6-D29A-975F6CAEE094}"/>
              </a:ext>
            </a:extLst>
          </p:cNvPr>
          <p:cNvGrpSpPr/>
          <p:nvPr/>
        </p:nvGrpSpPr>
        <p:grpSpPr>
          <a:xfrm>
            <a:off x="373162" y="4489545"/>
            <a:ext cx="2494514" cy="3179129"/>
            <a:chOff x="9135553" y="3518702"/>
            <a:chExt cx="2392832" cy="31907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8C014CE-913C-6050-53FF-EF1E20415B75}"/>
                </a:ext>
              </a:extLst>
            </p:cNvPr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32A3A98-C09C-9263-B8CA-9EF67C824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EA0F69A-6C56-E23C-6177-E0DA1CBB4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24364DC-A340-C7C3-F7EC-7A846EA52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0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3.125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L 1.11022E-16 0.2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1.45833E-6 -0.1013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2.5E-6 0.2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2.5E-6 0.2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0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421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프로젝트 구조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3044536" y="1610591"/>
            <a:ext cx="8848731" cy="4987635"/>
          </a:xfrm>
          <a:prstGeom prst="roundRect">
            <a:avLst>
              <a:gd name="adj" fmla="val 3829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59661" y="2135329"/>
            <a:ext cx="1974383" cy="3258591"/>
            <a:chOff x="564507" y="2305947"/>
            <a:chExt cx="1377843" cy="227404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6C719-3EC7-BE36-7678-E357FC6E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07" y="2521686"/>
              <a:ext cx="1368214" cy="2058301"/>
            </a:xfrm>
            <a:prstGeom prst="rect">
              <a:avLst/>
            </a:prstGeom>
          </p:spPr>
        </p:pic>
        <p:grpSp>
          <p:nvGrpSpPr>
            <p:cNvPr id="111" name="그룹 110"/>
            <p:cNvGrpSpPr>
              <a:grpSpLocks noChangeAspect="1"/>
            </p:cNvGrpSpPr>
            <p:nvPr/>
          </p:nvGrpSpPr>
          <p:grpSpPr>
            <a:xfrm>
              <a:off x="587761" y="2305947"/>
              <a:ext cx="1354589" cy="1817057"/>
              <a:chOff x="3733800" y="228600"/>
              <a:chExt cx="4729480" cy="6263640"/>
            </a:xfrm>
          </p:grpSpPr>
          <p:pic>
            <p:nvPicPr>
              <p:cNvPr id="112" name="그림 111"/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113" name="모서리가 둥근 직사각형 112"/>
              <p:cNvSpPr>
                <a:spLocks noChangeAspect="1"/>
              </p:cNvSpPr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80" y="1047151"/>
            <a:ext cx="2497282" cy="15954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1844894"/>
            <a:ext cx="852055" cy="85205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23" y="3372931"/>
            <a:ext cx="1276993" cy="957745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688354" y="2890773"/>
            <a:ext cx="6970245" cy="3489245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DCD8E4-83B1-A517-E879-90B45036E2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83" y="2444473"/>
            <a:ext cx="1161413" cy="962086"/>
          </a:xfrm>
          <a:prstGeom prst="rect">
            <a:avLst/>
          </a:prstGeom>
        </p:spPr>
      </p:pic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7255776" y="3696042"/>
            <a:ext cx="1867318" cy="2181667"/>
            <a:chOff x="5151133" y="4044947"/>
            <a:chExt cx="1565167" cy="182865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0"/>
            <a:srcRect l="8288" t="5329" r="2362" b="44406"/>
            <a:stretch/>
          </p:blipFill>
          <p:spPr>
            <a:xfrm>
              <a:off x="5151133" y="4044947"/>
              <a:ext cx="1511402" cy="651864"/>
            </a:xfrm>
            <a:prstGeom prst="rect">
              <a:avLst/>
            </a:prstGeom>
          </p:spPr>
        </p:pic>
        <p:pic>
          <p:nvPicPr>
            <p:cNvPr id="50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2797" y="5173671"/>
              <a:ext cx="699927" cy="69992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0"/>
            <a:srcRect l="8288" t="70394" r="2362" b="3167"/>
            <a:stretch/>
          </p:blipFill>
          <p:spPr>
            <a:xfrm>
              <a:off x="5204898" y="4751628"/>
              <a:ext cx="1511402" cy="342875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5375" r="55840"/>
          <a:stretch/>
        </p:blipFill>
        <p:spPr>
          <a:xfrm>
            <a:off x="9804629" y="3101441"/>
            <a:ext cx="1391867" cy="150072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6F1AD0B-9907-E192-AD37-5F38A7F2E0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21" y="4760618"/>
            <a:ext cx="1367731" cy="136773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40" y="4104408"/>
            <a:ext cx="1216659" cy="1216659"/>
          </a:xfrm>
          <a:prstGeom prst="rect">
            <a:avLst/>
          </a:prstGeom>
        </p:spPr>
      </p:pic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9280753" y="1842165"/>
            <a:ext cx="1018792" cy="888894"/>
            <a:chOff x="534830" y="5547852"/>
            <a:chExt cx="1298652" cy="113307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272" b="1010"/>
            <a:stretch/>
          </p:blipFill>
          <p:spPr>
            <a:xfrm>
              <a:off x="868085" y="5547852"/>
              <a:ext cx="784070" cy="69970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3" t="17389"/>
            <a:stretch/>
          </p:blipFill>
          <p:spPr>
            <a:xfrm>
              <a:off x="534830" y="6274984"/>
              <a:ext cx="1298652" cy="405940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6886702" y="3230618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495959" y="3230618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495959" y="4650393"/>
            <a:ext cx="193648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2281479" y="3440284"/>
            <a:ext cx="1136018" cy="378541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굽음 53">
            <a:extLst>
              <a:ext uri="{FF2B5EF4-FFF2-40B4-BE49-F238E27FC236}">
                <a16:creationId xmlns:a16="http://schemas.microsoft.com/office/drawing/2014/main" id="{90A7D9B5-81E0-1322-9949-3F5D82443A33}"/>
              </a:ext>
            </a:extLst>
          </p:cNvPr>
          <p:cNvSpPr/>
          <p:nvPr/>
        </p:nvSpPr>
        <p:spPr>
          <a:xfrm flipV="1">
            <a:off x="3765788" y="4467936"/>
            <a:ext cx="1540974" cy="612125"/>
          </a:xfrm>
          <a:prstGeom prst="bentArrow">
            <a:avLst>
              <a:gd name="adj1" fmla="val 34553"/>
              <a:gd name="adj2" fmla="val 32204"/>
              <a:gd name="adj3" fmla="val 50000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2" name="그룹 81"/>
          <p:cNvGrpSpPr>
            <a:grpSpLocks noChangeAspect="1"/>
          </p:cNvGrpSpPr>
          <p:nvPr/>
        </p:nvGrpSpPr>
        <p:grpSpPr>
          <a:xfrm>
            <a:off x="7544780" y="1796711"/>
            <a:ext cx="1236338" cy="1017847"/>
            <a:chOff x="-93982" y="5622752"/>
            <a:chExt cx="1285319" cy="1058172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73"/>
            <a:stretch/>
          </p:blipFill>
          <p:spPr>
            <a:xfrm>
              <a:off x="321067" y="5622752"/>
              <a:ext cx="455220" cy="719936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7"/>
            <a:stretch/>
          </p:blipFill>
          <p:spPr>
            <a:xfrm>
              <a:off x="-93982" y="6277587"/>
              <a:ext cx="1285319" cy="403337"/>
            </a:xfrm>
            <a:prstGeom prst="rect">
              <a:avLst/>
            </a:prstGeom>
          </p:spPr>
        </p:pic>
      </p:grpSp>
      <p:sp>
        <p:nvSpPr>
          <p:cNvPr id="86" name="오른쪽 화살표 85"/>
          <p:cNvSpPr/>
          <p:nvPr/>
        </p:nvSpPr>
        <p:spPr>
          <a:xfrm rot="16200000">
            <a:off x="7850212" y="3109728"/>
            <a:ext cx="889258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 rot="5400000">
            <a:off x="7594614" y="3117898"/>
            <a:ext cx="889258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459933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spc="-200" dirty="0" err="1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Git</a:t>
            </a:r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 </a:t>
            </a:r>
            <a:r>
              <a:rPr lang="ko-KR" altLang="en-US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전략 </a:t>
            </a:r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- </a:t>
            </a:r>
            <a:r>
              <a:rPr lang="en-US" altLang="ko-KR" sz="4400" kern="0" spc="-200" dirty="0" err="1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git</a:t>
            </a:r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 flow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27" name="Picture 3" descr="https://lh4.googleusercontent.com/l5hMBuhHV4qF7w45RWjtRqJIwORZxPXSQ-28F56fdTQZy-S3k8VwjGolNYqUwIm2dzrga81pV9xtXtRmJ1mpTcYizrIr2_0fECdRdy4uYnQtUZXWtPrmxNvu1wiA-RcZsY_Huy_zLDD1TZ5ITnkSsVExpvNV1ZSO41SjCVrba2lk4zoesuwRHuyBwXeqt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25" y="1481850"/>
            <a:ext cx="5707863" cy="514045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go5lMpFq9gqqlfCHn4RrFOoX334Ic_BVA8qTRgAumWjzxUb_dUqAH4UhsKyfHV-DFrw4ULzaDCJCnYeO1JQCad6BTvdk8CGieevV0-Ztc7d5Nh5ifbRv1We2iu1iKslr7C5tbzjbcaIhhQ_-j_mOnhcJaKHom87bXT4HoTLkrLj-P2NFirELqZmrRgBwUD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15" y="3679374"/>
            <a:ext cx="4400643" cy="29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ANk6RfB9Dxel1oQc0Tn3aw4NQeEZSosnu36370Srncbex6iDf2U19gWqeCKLXm7UPQEXNmBxz1eVUg2sQ7GmryhWtoM1DKuFPZ_V9GWdv4mKaRtTNSRrbYNgWV1AtC0pMaOiF3Cr69FgXTyGDn2LrYo1b4uieANqR69QxhVbKK0M7idTlgm2EXoMo5Bf8fI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"/>
          <a:stretch/>
        </p:blipFill>
        <p:spPr bwMode="auto">
          <a:xfrm>
            <a:off x="1045115" y="1481850"/>
            <a:ext cx="4400645" cy="205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cxnSp>
        <p:nvCxnSpPr>
          <p:cNvPr id="62" name="직선 연결선 6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7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28296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spc="-200" dirty="0" err="1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스토리보드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2" y="1229247"/>
            <a:ext cx="6656999" cy="55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2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18934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WHY?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gaLAomg68c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02105" y="1423234"/>
            <a:ext cx="9260383" cy="52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51731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ERD diagram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074" name="Picture 2" descr="https://lh6.googleusercontent.com/ijAbnmTOCegK5MlHOD5oanvcdFQDFLXsMiUrl4-WgqmZaa4u1m1-unyH54yRg3whmD8EXQBWyp_H7aWnAH4oai4xnwFb3mur6wbD74XVB-4b_v6JMe6NDmv2wZbuKIW8N_OQahY7j-PDrJ3LXXlsf_lzLonxBly1O0YdJ4neh3u9aWpFDUyRnhbDFWxfE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4987" r="2062" b="1926"/>
          <a:stretch/>
        </p:blipFill>
        <p:spPr bwMode="auto">
          <a:xfrm>
            <a:off x="439583" y="1422400"/>
            <a:ext cx="1148376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9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288572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API </a:t>
            </a:r>
            <a:r>
              <a:rPr lang="en-US" altLang="ko-KR" sz="4400" kern="0" spc="-200" dirty="0" err="1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명세서</a:t>
            </a:r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6 Bold" pitchFamily="34" charset="0"/>
              </a:rPr>
              <a:t> 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4" r="1"/>
          <a:stretch/>
        </p:blipFill>
        <p:spPr>
          <a:xfrm>
            <a:off x="2299850" y="1410024"/>
            <a:ext cx="9623493" cy="507205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65642"/>
          <a:stretch/>
        </p:blipFill>
        <p:spPr>
          <a:xfrm>
            <a:off x="259662" y="1410024"/>
            <a:ext cx="1919011" cy="195293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583724" y="3716245"/>
            <a:ext cx="2025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WHAT?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27435" y="3712386"/>
            <a:ext cx="1750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HOW?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Object 6"/>
          <p:cNvSpPr txBox="1"/>
          <p:nvPr/>
        </p:nvSpPr>
        <p:spPr>
          <a:xfrm>
            <a:off x="0" y="829366"/>
            <a:ext cx="12192000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남은 기간 동안 </a:t>
            </a:r>
            <a:endParaRPr lang="en-US" altLang="ko-KR" sz="4000" kern="0" spc="-1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‘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기린</a:t>
            </a:r>
            <a:r>
              <a:rPr lang="en-US" altLang="ko-KR" sz="4000" kern="0" spc="-100" dirty="0">
                <a:solidFill>
                  <a:schemeClr val="bg2">
                    <a:lumMod val="50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’</a:t>
            </a:r>
            <a:r>
              <a:rPr lang="ko-KR" altLang="en-US" sz="4000" kern="0" spc="-100" dirty="0">
                <a:solidFill>
                  <a:schemeClr val="bg2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계획</a:t>
            </a:r>
            <a:endParaRPr lang="en-US" altLang="ko-KR" sz="4000" kern="0" spc="-100" dirty="0">
              <a:solidFill>
                <a:schemeClr val="bg2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49245" y="4489545"/>
            <a:ext cx="2494514" cy="3179129"/>
            <a:chOff x="9135553" y="3518702"/>
            <a:chExt cx="2392832" cy="3190754"/>
          </a:xfrm>
        </p:grpSpPr>
        <p:grpSp>
          <p:nvGrpSpPr>
            <p:cNvPr id="46" name="그룹 45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6455419" y="4476972"/>
            <a:ext cx="2494514" cy="3179129"/>
            <a:chOff x="9135553" y="3518702"/>
            <a:chExt cx="2392832" cy="3190754"/>
          </a:xfrm>
        </p:grpSpPr>
        <p:grpSp>
          <p:nvGrpSpPr>
            <p:cNvPr id="59" name="그룹 58"/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558B4F-1EA0-AD01-2E7C-4609EB184FC4}"/>
              </a:ext>
            </a:extLst>
          </p:cNvPr>
          <p:cNvGrpSpPr/>
          <p:nvPr/>
        </p:nvGrpSpPr>
        <p:grpSpPr>
          <a:xfrm>
            <a:off x="9243405" y="3690947"/>
            <a:ext cx="2392832" cy="3977727"/>
            <a:chOff x="300773" y="3609095"/>
            <a:chExt cx="2392832" cy="39777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E251C27-76ED-C8D3-3F47-B09D03AE7533}"/>
                </a:ext>
              </a:extLst>
            </p:cNvPr>
            <p:cNvSpPr/>
            <p:nvPr/>
          </p:nvSpPr>
          <p:spPr>
            <a:xfrm>
              <a:off x="617241" y="3609095"/>
              <a:ext cx="182934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PLAN?</a:t>
              </a:r>
              <a:endPara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43B6680-0D54-FADE-AA07-9F0F657B10C9}"/>
                </a:ext>
              </a:extLst>
            </p:cNvPr>
            <p:cNvGrpSpPr/>
            <p:nvPr/>
          </p:nvGrpSpPr>
          <p:grpSpPr>
            <a:xfrm>
              <a:off x="300773" y="4396068"/>
              <a:ext cx="2392832" cy="3190754"/>
              <a:chOff x="9135553" y="3518702"/>
              <a:chExt cx="2392832" cy="319075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D1FCAD7-C336-AFCA-CADB-29C906C9C25F}"/>
                  </a:ext>
                </a:extLst>
              </p:cNvPr>
              <p:cNvGrpSpPr/>
              <p:nvPr/>
            </p:nvGrpSpPr>
            <p:grpSpPr>
              <a:xfrm>
                <a:off x="9135553" y="3518702"/>
                <a:ext cx="2392832" cy="2841585"/>
                <a:chOff x="9158702" y="3091770"/>
                <a:chExt cx="2946356" cy="3356292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734B1B3F-CD48-C0B6-07CD-E8F38CD2DC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58702" y="3091770"/>
                  <a:ext cx="2946356" cy="2946356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193AF41-3C27-00B0-BCFA-4BA0DA9D5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1667"/>
                <a:stretch/>
              </p:blipFill>
              <p:spPr>
                <a:xfrm>
                  <a:off x="9158702" y="5907911"/>
                  <a:ext cx="2946356" cy="540151"/>
                </a:xfrm>
                <a:prstGeom prst="rect">
                  <a:avLst/>
                </a:prstGeom>
              </p:spPr>
            </p:pic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4F1C756-ACC0-8CA7-2AC8-306611062E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35553" y="6252140"/>
                <a:ext cx="2392832" cy="457316"/>
              </a:xfrm>
              <a:prstGeom prst="rect">
                <a:avLst/>
              </a:prstGeom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0B4E61-7618-20A3-F221-02DF143D4464}"/>
              </a:ext>
            </a:extLst>
          </p:cNvPr>
          <p:cNvSpPr/>
          <p:nvPr/>
        </p:nvSpPr>
        <p:spPr>
          <a:xfrm>
            <a:off x="737069" y="3716245"/>
            <a:ext cx="17379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WHY?</a:t>
            </a:r>
            <a:endParaRPr lang="ko-KR" altLang="en-US" sz="4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40C55C6-C5CB-2DDF-265F-D62CAE744CA1}"/>
              </a:ext>
            </a:extLst>
          </p:cNvPr>
          <p:cNvGrpSpPr/>
          <p:nvPr/>
        </p:nvGrpSpPr>
        <p:grpSpPr>
          <a:xfrm>
            <a:off x="358800" y="4489545"/>
            <a:ext cx="2494514" cy="3179129"/>
            <a:chOff x="9135553" y="3518702"/>
            <a:chExt cx="2392832" cy="319075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F8EF24B-B7FB-7388-94F2-DBFCFBA572ED}"/>
                </a:ext>
              </a:extLst>
            </p:cNvPr>
            <p:cNvGrpSpPr/>
            <p:nvPr/>
          </p:nvGrpSpPr>
          <p:grpSpPr>
            <a:xfrm>
              <a:off x="9135553" y="3518702"/>
              <a:ext cx="2392832" cy="2841585"/>
              <a:chOff x="9158702" y="3091770"/>
              <a:chExt cx="2946356" cy="3356292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A1126FC-50A6-A5CD-489E-BCF267430D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702" y="3091770"/>
                <a:ext cx="2946356" cy="2946356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232CA97F-87D9-7524-1AFA-D1DD38DE7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667"/>
              <a:stretch/>
            </p:blipFill>
            <p:spPr>
              <a:xfrm>
                <a:off x="9158702" y="5907911"/>
                <a:ext cx="2946356" cy="540151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9F7793-FA85-9CC2-8A51-57B8B031F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667"/>
            <a:stretch/>
          </p:blipFill>
          <p:spPr>
            <a:xfrm>
              <a:off x="9135553" y="6252140"/>
              <a:ext cx="2392832" cy="457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0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3.125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8.33333E-7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8.33333E-7 0.2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7.40741E-7 L 1.11022E-16 -0.1013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6.25E-7 0.2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2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23887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향후 계획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198" y="439838"/>
            <a:ext cx="717630" cy="71763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6610" r="6003" b="4504"/>
          <a:stretch/>
        </p:blipFill>
        <p:spPr>
          <a:xfrm>
            <a:off x="1361757" y="1267785"/>
            <a:ext cx="9459489" cy="54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5760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 </a:t>
            </a:r>
            <a:r>
              <a:rPr lang="en-US" altLang="ko-KR" sz="4400" kern="0" spc="-200" dirty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4400" kern="0" spc="-200" dirty="0" err="1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얼룩이들</a:t>
            </a:r>
            <a:r>
              <a:rPr lang="en-US" altLang="ko-KR" sz="4400" kern="0" spc="-200" dirty="0" smtClean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en-US" altLang="ko-KR" sz="4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400" kern="0" spc="-200" dirty="0" smtClean="0">
                <a:solidFill>
                  <a:srgbClr val="393A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lang="en-US" altLang="ko-KR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58" y="439838"/>
            <a:ext cx="717630" cy="7176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828" y="439838"/>
            <a:ext cx="717630" cy="717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198" y="439838"/>
            <a:ext cx="717630" cy="71763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" t="21769" r="16873" b="2502"/>
          <a:stretch/>
        </p:blipFill>
        <p:spPr>
          <a:xfrm>
            <a:off x="2348366" y="2789008"/>
            <a:ext cx="6795633" cy="406899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2B1333-7247-2528-4D2D-3A98AC8BC92D}"/>
              </a:ext>
            </a:extLst>
          </p:cNvPr>
          <p:cNvCxnSpPr>
            <a:cxnSpLocks/>
          </p:cNvCxnSpPr>
          <p:nvPr/>
        </p:nvCxnSpPr>
        <p:spPr>
          <a:xfrm flipV="1">
            <a:off x="2141318" y="4289361"/>
            <a:ext cx="6786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2141318" y="1816490"/>
            <a:ext cx="3143822" cy="1192192"/>
            <a:chOff x="2453833" y="1816490"/>
            <a:chExt cx="3143822" cy="119219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2141318" y="2939969"/>
            <a:ext cx="2129741" cy="249102"/>
            <a:chOff x="2453833" y="2650603"/>
            <a:chExt cx="2129741" cy="249102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338" y="2650604"/>
              <a:ext cx="1354236" cy="2491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2650603"/>
              <a:ext cx="775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2B1333-7247-2528-4D2D-3A98AC8BC92D}"/>
              </a:ext>
            </a:extLst>
          </p:cNvPr>
          <p:cNvCxnSpPr>
            <a:cxnSpLocks/>
          </p:cNvCxnSpPr>
          <p:nvPr/>
        </p:nvCxnSpPr>
        <p:spPr>
          <a:xfrm flipH="1" flipV="1">
            <a:off x="8959303" y="4201609"/>
            <a:ext cx="10325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 flipH="1">
            <a:off x="6496639" y="1816490"/>
            <a:ext cx="3422864" cy="1192192"/>
            <a:chOff x="2174791" y="1816490"/>
            <a:chExt cx="3422864" cy="1192192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4791" y="1816490"/>
              <a:ext cx="25084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 flipH="1">
            <a:off x="7789762" y="2939967"/>
            <a:ext cx="2129741" cy="254645"/>
            <a:chOff x="2453833" y="2650603"/>
            <a:chExt cx="2129741" cy="254645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337" y="2650604"/>
              <a:ext cx="1354237" cy="2546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2650603"/>
              <a:ext cx="775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150120" y="4028724"/>
            <a:ext cx="23903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이재순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(Domain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3418" y="2690868"/>
            <a:ext cx="1967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김민균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(Jira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3864" y="1418106"/>
            <a:ext cx="18325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류현수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(BE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Backend)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90786" y="4028724"/>
            <a:ext cx="203453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이보나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(UCC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997820" y="2690868"/>
            <a:ext cx="18101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이도엽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080792" y="1418106"/>
            <a:ext cx="164416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이승연</a:t>
            </a:r>
            <a:endParaRPr lang="en-US" altLang="ko-KR" sz="2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(Team leader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 Backend)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1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그림 2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3" y="4015519"/>
            <a:ext cx="2854055" cy="28540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39328" y="6410961"/>
            <a:ext cx="3832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아이콘 제작자: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Freepik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2">
                    <a:lumMod val="75000"/>
                  </a:schemeClr>
                </a:solidFill>
              </a:rPr>
              <a:t>Goodware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-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Flaticon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1798718"/>
            <a:ext cx="12192000" cy="1366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000" dirty="0" smtClean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감사합니다</a:t>
            </a:r>
            <a:endParaRPr lang="en-US" altLang="ko-KR" sz="7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1697157"/>
            <a:ext cx="12192000" cy="154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0" dirty="0" smtClean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 &amp; A</a:t>
            </a:r>
            <a:endParaRPr lang="en-US" altLang="ko-KR" sz="8000" dirty="0">
              <a:solidFill>
                <a:srgbClr val="0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908687" y="236511"/>
            <a:ext cx="4131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기린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3" y="4015519"/>
            <a:ext cx="2854055" cy="285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5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6840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 </a:t>
            </a:r>
            <a:r>
              <a:rPr lang="ko-KR" altLang="en-US" sz="4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챌린지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259662" y="1511186"/>
            <a:ext cx="11663681" cy="4836739"/>
            <a:chOff x="259662" y="1407277"/>
            <a:chExt cx="11663681" cy="4836739"/>
          </a:xfrm>
        </p:grpSpPr>
        <p:pic>
          <p:nvPicPr>
            <p:cNvPr id="4100" name="Picture 4" descr="https://lh6.googleusercontent.com/ffHOK3LoCj3drY9_vADzNMMm8KYyCWBhed6H7B9Jt5nkaSQugq9bZuUsaijgb9LGscV8-BGKfNmX8aHpBcmfzJpWosylJqqsmUME3SMntNLDXZa99JjCWb5Sdppi2by_7qC6DMjnqpqUKbbAEtc6FFGMXEbAwufiON_R9LCiqXQC-67M9Bey5gSYDzLsbT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72" y="1407277"/>
              <a:ext cx="4930887" cy="77513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그룹 9"/>
            <p:cNvGrpSpPr>
              <a:grpSpLocks noChangeAspect="1"/>
            </p:cNvGrpSpPr>
            <p:nvPr/>
          </p:nvGrpSpPr>
          <p:grpSpPr>
            <a:xfrm>
              <a:off x="259662" y="3127663"/>
              <a:ext cx="4986340" cy="3099788"/>
              <a:chOff x="259662" y="2793423"/>
              <a:chExt cx="6928217" cy="430696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663" y="2793423"/>
                <a:ext cx="6928216" cy="2170643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662" y="4964066"/>
                <a:ext cx="6928217" cy="2136324"/>
              </a:xfrm>
              <a:prstGeom prst="rect">
                <a:avLst/>
              </a:prstGeom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259662" y="4052453"/>
              <a:ext cx="3387547" cy="242894"/>
            </a:xfrm>
            <a:prstGeom prst="roundRect">
              <a:avLst/>
            </a:prstGeom>
            <a:noFill/>
            <a:ln w="3175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5" idx="0"/>
              <a:endCxn id="17" idx="1"/>
            </p:cNvCxnSpPr>
            <p:nvPr/>
          </p:nvCxnSpPr>
          <p:spPr>
            <a:xfrm flipV="1">
              <a:off x="1953436" y="2639957"/>
              <a:ext cx="627204" cy="1412496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2580640" y="2252307"/>
              <a:ext cx="9342703" cy="7753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스타</a:t>
              </a:r>
              <a:r>
                <a:rPr lang="ko-KR" altLang="en-US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의 입장에서 </a:t>
              </a:r>
              <a:r>
                <a:rPr lang="ko-KR" altLang="en-US" sz="2600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숏폼</a:t>
              </a:r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콘텐츠는 최고의 </a:t>
              </a:r>
              <a:r>
                <a:rPr lang="ko-KR" altLang="en-US" sz="2600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바이럴</a:t>
              </a:r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마케팅 수단</a:t>
              </a:r>
              <a:r>
                <a:rPr lang="ko-KR" altLang="en-US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이다</a:t>
              </a:r>
              <a:r>
                <a:rPr lang="en-US" altLang="ko-KR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endParaRPr lang="ko-KR" altLang="en-US" sz="2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59663" y="5777344"/>
              <a:ext cx="4894228" cy="466672"/>
            </a:xfrm>
            <a:prstGeom prst="roundRect">
              <a:avLst/>
            </a:prstGeom>
            <a:noFill/>
            <a:ln w="3175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1"/>
            </p:cNvCxnSpPr>
            <p:nvPr/>
          </p:nvCxnSpPr>
          <p:spPr>
            <a:xfrm flipV="1">
              <a:off x="2706777" y="4620011"/>
              <a:ext cx="1390661" cy="1157333"/>
            </a:xfrm>
            <a:prstGeom prst="straightConnector1">
              <a:avLst/>
            </a:prstGeom>
            <a:ln w="31750"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2"/>
            <p:cNvSpPr/>
            <p:nvPr/>
          </p:nvSpPr>
          <p:spPr>
            <a:xfrm>
              <a:off x="4097438" y="4052454"/>
              <a:ext cx="7825905" cy="11351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일반 대중들</a:t>
              </a:r>
              <a:r>
                <a:rPr lang="ko-KR" altLang="en-US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까지 안무를 커버한 </a:t>
              </a:r>
              <a:endParaRPr lang="en-US" altLang="ko-KR" sz="2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en-US" altLang="ko-KR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SNS </a:t>
              </a:r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댄스 </a:t>
              </a:r>
              <a:r>
                <a:rPr lang="ko-KR" altLang="en-US" sz="2600" dirty="0" err="1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챌린지</a:t>
              </a:r>
              <a:r>
                <a:rPr lang="ko-KR" altLang="en-US" sz="2600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열풍이 불고 있다</a:t>
              </a:r>
              <a:r>
                <a:rPr lang="ko-KR" altLang="en-US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는 분석이다</a:t>
              </a:r>
              <a:r>
                <a:rPr lang="en-US" altLang="ko-KR" sz="2200" dirty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</a:t>
              </a:r>
              <a:endParaRPr lang="ko-KR" altLang="en-US" sz="2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1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2560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 </a:t>
            </a:r>
            <a:r>
              <a:rPr lang="ko-KR" altLang="en-US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기부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3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176008" y="1553608"/>
            <a:ext cx="5829096" cy="4905066"/>
            <a:chOff x="3303329" y="1611481"/>
            <a:chExt cx="5576345" cy="4675907"/>
          </a:xfrm>
        </p:grpSpPr>
        <p:pic>
          <p:nvPicPr>
            <p:cNvPr id="4103" name="Picture 7" descr="https://lh5.googleusercontent.com/XuTvrrvbbwa1RZxUmyFHj-It12ouShj1faO1PUbCEKD5QhTSxQh3RSqqmLI8Ru_ubfT3pi72qC7KTsi12Do4Swulxt75gVCQVNI_4kfD6sgyCHY7dE9JMuJ2mEugsKBwQ8kpNP5p3Oji-H_x0BkNjXmcqLpZU5gxSjKKgjMk6hdHrZI_CBLaKp_uqFBvkBQ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89"/>
            <a:stretch/>
          </p:blipFill>
          <p:spPr bwMode="auto">
            <a:xfrm>
              <a:off x="3303329" y="1611481"/>
              <a:ext cx="5576345" cy="441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 descr="https://lh5.googleusercontent.com/XuTvrrvbbwa1RZxUmyFHj-It12ouShj1faO1PUbCEKD5QhTSxQh3RSqqmLI8Ru_ubfT3pi72qC7KTsi12Do4Swulxt75gVCQVNI_4kfD6sgyCHY7dE9JMuJ2mEugsKBwQ8kpNP5p3Oji-H_x0BkNjXmcqLpZU5gxSjKKgjMk6hdHrZI_CBLaKp_uqFBvkBQ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405" r="37089" b="-143"/>
            <a:stretch/>
          </p:blipFill>
          <p:spPr bwMode="auto">
            <a:xfrm>
              <a:off x="3550407" y="5989356"/>
              <a:ext cx="4754211" cy="29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34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142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 </a:t>
            </a:r>
            <a:r>
              <a:rPr lang="ko-KR" altLang="en-US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기부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https://lh5.googleusercontent.com/El0iL8HEkB6CXtCjZrEx1KE-8VIO4v_bAj_xLbe7kx_KrQL9n_YFhsGAR8oG4VwW29eSOvcevZ-aVZT2E_mj_d4d043EBeZobHayCCJMIIb7FnQS-hB_9DV0yEWiKjvRucdZ3M2XIOf07vlPQrYJC039EsGdzy7MVTSRFflEnie-GcmC6qjHfdPSW6KSj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8" y="1675217"/>
            <a:ext cx="4891658" cy="452268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aIaVcSGoGwwlDteiHjFspnufgOZOgTZ7hfuHwparckQ7Pl4YXpsLpxSG_5EHBRh1dPFnyuL01pAXq4EbGK3Bu_-EDLFlojnEqQMYJT-JnhM0roUD7Tbyw2ZFxGsxnMGf94faJLOkbZYjaPXLB-bxJPYlzX-RLiPg3qTD5JuBWPH0tzROx5L5INOA9vGWuD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73" y="1675217"/>
            <a:ext cx="5080597" cy="45257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2461704" y="5100140"/>
            <a:ext cx="2057400" cy="363098"/>
          </a:xfrm>
          <a:prstGeom prst="round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59252" y="5668651"/>
            <a:ext cx="2803101" cy="308776"/>
          </a:xfrm>
          <a:prstGeom prst="roundRect">
            <a:avLst/>
          </a:prstGeom>
          <a:noFill/>
          <a:ln w="317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3" idx="0"/>
            <a:endCxn id="16" idx="2"/>
          </p:cNvCxnSpPr>
          <p:nvPr/>
        </p:nvCxnSpPr>
        <p:spPr>
          <a:xfrm flipH="1" flipV="1">
            <a:off x="8529644" y="2505688"/>
            <a:ext cx="0" cy="3162963"/>
          </a:xfrm>
          <a:prstGeom prst="straightConnector1">
            <a:avLst/>
          </a:prstGeom>
          <a:ln w="3175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5135944" y="1444161"/>
            <a:ext cx="6787399" cy="10615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불우아동을</a:t>
            </a:r>
            <a:r>
              <a:rPr lang="ko-KR" altLang="en-US" sz="2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돕는다며 </a:t>
            </a:r>
            <a:r>
              <a:rPr lang="en-US" altLang="ko-KR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127</a:t>
            </a:r>
            <a:r>
              <a:rPr lang="ko-KR" altLang="en-US" sz="260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억여원의</a:t>
            </a:r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기부금</a:t>
            </a:r>
            <a:r>
              <a:rPr lang="ko-KR" altLang="en-US" sz="2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받아 </a:t>
            </a:r>
            <a:endParaRPr lang="en-US" altLang="ko-KR" sz="2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6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개인용도 등으로 탕진</a:t>
            </a:r>
          </a:p>
        </p:txBody>
      </p:sp>
    </p:spTree>
    <p:extLst>
      <p:ext uri="{BB962C8B-B14F-4D97-AF65-F5344CB8AC3E}">
        <p14:creationId xmlns:p14="http://schemas.microsoft.com/office/powerpoint/2010/main" val="39003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https://lh5.googleusercontent.com/El0iL8HEkB6CXtCjZrEx1KE-8VIO4v_bAj_xLbe7kx_KrQL9n_YFhsGAR8oG4VwW29eSOvcevZ-aVZT2E_mj_d4d043EBeZobHayCCJMIIb7FnQS-hB_9DV0yEWiKjvRucdZ3M2XIOf07vlPQrYJC039EsGdzy7MVTSRFflEnie-GcmC6qjHfdPSW6KSj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8" y="1675217"/>
            <a:ext cx="4891658" cy="452268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4.googleusercontent.com/aIaVcSGoGwwlDteiHjFspnufgOZOgTZ7hfuHwparckQ7Pl4YXpsLpxSG_5EHBRh1dPFnyuL01pAXq4EbGK3Bu_-EDLFlojnEqQMYJT-JnhM0roUD7Tbyw2ZFxGsxnMGf94faJLOkbZYjaPXLB-bxJPYlzX-RLiPg3qTD5JuBWPH0tzROx5L5INOA9vGWu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073" y="1675217"/>
            <a:ext cx="5080597" cy="45257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9662" y="277710"/>
            <a:ext cx="3142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 </a:t>
            </a:r>
            <a:r>
              <a:rPr lang="ko-KR" altLang="en-US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기부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s://lh3.googleusercontent.com/TfDwavPpo8GSBCQ5zN5wiKTrU64bjr674Il1CJ4pJP7dxzfk7bV_-h7MDwLHmx1fBy1Bjlcr8PMv5V39q_zPOj59tOZQ80GpInHFFvv5NtIoakP31G9RbJtGp8GE5p4U5OHeKf_LaSb5JMsNAoBiTBmYmqI31AidUkIeSda1hlwKWV46HowPxPFtowZczB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9" y="1522252"/>
            <a:ext cx="6715125" cy="146685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lh5.googleusercontent.com/fuNb5aRv0C2bhzNzpdip-idsEA8d7m70DhwehkBtz4Hfv8Z85xjB29w-WGa3Tz2sW2iTUaZe8GQoaMVIeHncanWz2_BKFGGSX8yOhhpk28GUXtoGWDkfB0Lr-0Ws4sp7bBeA0yLZ13GhVggTfmfLXLxYRouIWyOGczWbSkDWal4yQmcj27D9BA-DDC2LM_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676" y="2910984"/>
            <a:ext cx="8143875" cy="160972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5.googleusercontent.com/JuX874hb2UQwLeyJ3K4TtNw5dXacf2YfoU01HF7NPWzML3MQBS7sO9dcIHAm4fG4NKuH7EjGyyz2Y3b_wT1vFrsVOxHhi2MNyEFr8we5CxtaofYDekAIvvleVOXbiwAVVuWI8YEr8fdpZJIdUmkwghO8DGkRY5tS5EeX5FEWvWITi1HIF2N1mdILSVMwS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6" y="4774896"/>
            <a:ext cx="9382125" cy="154305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5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/>
        </p:nvSpPr>
        <p:spPr>
          <a:xfrm>
            <a:off x="8548811" y="1800850"/>
            <a:ext cx="2265680" cy="11213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</a:t>
            </a:r>
          </a:p>
        </p:txBody>
      </p:sp>
      <p:sp>
        <p:nvSpPr>
          <p:cNvPr id="21" name="타원 20"/>
          <p:cNvSpPr/>
          <p:nvPr/>
        </p:nvSpPr>
        <p:spPr>
          <a:xfrm>
            <a:off x="5561630" y="1800850"/>
            <a:ext cx="2265680" cy="112138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투명성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9662" y="277710"/>
            <a:ext cx="4225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WHY </a:t>
            </a:r>
            <a:r>
              <a:rPr lang="ko-KR" altLang="en-US" sz="4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블록체인</a:t>
            </a:r>
            <a:r>
              <a:rPr lang="en-US" altLang="ko-KR" sz="4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4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3" y="439838"/>
            <a:ext cx="717630" cy="71763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1" y="2012839"/>
            <a:ext cx="3285180" cy="328518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18000" y="3352800"/>
            <a:ext cx="7246528" cy="2871088"/>
            <a:chOff x="4003541" y="3310252"/>
            <a:chExt cx="7560987" cy="291372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5198" y="3310252"/>
              <a:ext cx="6909330" cy="243755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003541" y="5802309"/>
              <a:ext cx="7560986" cy="421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05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Blockchain</a:t>
              </a:r>
              <a:r>
                <a:rPr lang="en-US" altLang="ko-KR" sz="10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Technology and the Creation of Trust : Focusing on Transparency, Immutability and Availability </a:t>
              </a:r>
            </a:p>
            <a:p>
              <a:pPr algn="r"/>
              <a:r>
                <a:rPr lang="en-US" altLang="ko-KR" sz="10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– </a:t>
              </a:r>
              <a:r>
                <a:rPr lang="ko-KR" altLang="en-US" sz="105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김기주</a:t>
              </a:r>
              <a:r>
                <a:rPr lang="en-US" altLang="ko-KR" sz="10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05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이명숙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5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>
          <a:xfrm>
            <a:off x="8175277" y="4424987"/>
            <a:ext cx="2772000" cy="1800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</a:t>
            </a:r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275127" y="4425563"/>
            <a:ext cx="2772000" cy="1800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기부</a:t>
            </a: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703741" y="731717"/>
            <a:ext cx="2787936" cy="1800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8082">
            <a:off x="3376332" y="2778826"/>
            <a:ext cx="1011380" cy="1011380"/>
          </a:xfrm>
          <a:prstGeom prst="rect">
            <a:avLst/>
          </a:prstGeom>
          <a:effectLst/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1918" flipH="1">
            <a:off x="7807706" y="2778826"/>
            <a:ext cx="1011380" cy="1011380"/>
          </a:xfrm>
          <a:prstGeom prst="rect">
            <a:avLst/>
          </a:prstGeom>
          <a:effectLst/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5818">
            <a:off x="5605510" y="5004176"/>
            <a:ext cx="1011380" cy="1011380"/>
          </a:xfrm>
          <a:prstGeom prst="rect">
            <a:avLst/>
          </a:prstGeom>
          <a:effectLst/>
        </p:spPr>
      </p:pic>
      <p:sp>
        <p:nvSpPr>
          <p:cNvPr id="78" name="모서리가 둥근 직사각형 77"/>
          <p:cNvSpPr/>
          <p:nvPr/>
        </p:nvSpPr>
        <p:spPr>
          <a:xfrm>
            <a:off x="4705768" y="731717"/>
            <a:ext cx="2787936" cy="18000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275126" y="4424985"/>
            <a:ext cx="2772000" cy="18000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175276" y="4424985"/>
            <a:ext cx="2772000" cy="180000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11" y="2960165"/>
            <a:ext cx="1077596" cy="10775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95588" y="4173096"/>
            <a:ext cx="28312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</a:t>
            </a:r>
            <a:r>
              <a:rPr lang="ko-KR" altLang="en-US" sz="3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</a:t>
            </a:r>
            <a:r>
              <a:rPr lang="ko-KR" altLang="en-US" sz="4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린</a:t>
            </a:r>
            <a:r>
              <a:rPr lang="ko-KR" altLang="en-US" sz="3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</a:t>
            </a:r>
            <a:endParaRPr lang="ko-KR" altLang="en-US" sz="4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63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9" grpId="0" animBg="1"/>
      <p:bldP spid="79" grpId="1" animBg="1"/>
      <p:bldP spid="79" grpId="2" animBg="1"/>
      <p:bldP spid="79" grpId="3" animBg="1"/>
      <p:bldP spid="79" grpId="4" animBg="1"/>
      <p:bldP spid="80" grpId="0" animBg="1"/>
      <p:bldP spid="80" grpId="1" animBg="1"/>
      <p:bldP spid="80" grpId="2" animBg="1"/>
      <p:bldP spid="2" grpId="0"/>
    </p:bldLst>
  </p:timing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334</Words>
  <Application>Microsoft Office PowerPoint</Application>
  <PresentationFormat>와이드스크린</PresentationFormat>
  <Paragraphs>139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에스코어 드림 6 Bold</vt:lpstr>
      <vt:lpstr>세방고딕 Bold</vt:lpstr>
      <vt:lpstr>에스코어 드림 4 Regular</vt:lpstr>
      <vt:lpstr>맑은 고딕</vt:lpstr>
      <vt:lpstr>Arial</vt:lpstr>
      <vt:lpstr>에스코어 드림 5 Medium</vt:lpstr>
      <vt:lpstr>S-Core Dream 6 Bold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895</cp:revision>
  <dcterms:created xsi:type="dcterms:W3CDTF">2021-11-03T05:42:53Z</dcterms:created>
  <dcterms:modified xsi:type="dcterms:W3CDTF">2022-09-18T23:53:47Z</dcterms:modified>
</cp:coreProperties>
</file>